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autoAdjust="0"/>
    <p:restoredTop sz="77847" autoAdjust="0"/>
  </p:normalViewPr>
  <p:slideViewPr>
    <p:cSldViewPr snapToGrid="0">
      <p:cViewPr varScale="1">
        <p:scale>
          <a:sx n="70" d="100"/>
          <a:sy n="70" d="100"/>
        </p:scale>
        <p:origin x="1308" y="66"/>
      </p:cViewPr>
      <p:guideLst/>
    </p:cSldViewPr>
  </p:slideViewPr>
  <p:outlineViewPr>
    <p:cViewPr>
      <p:scale>
        <a:sx n="33" d="100"/>
        <a:sy n="33" d="100"/>
      </p:scale>
      <p:origin x="0" y="-12738"/>
    </p:cViewPr>
  </p:outlineViewPr>
  <p:notesTextViewPr>
    <p:cViewPr>
      <p:scale>
        <a:sx n="3" d="2"/>
        <a:sy n="3" d="2"/>
      </p:scale>
      <p:origin x="0" y="-2550"/>
    </p:cViewPr>
  </p:notesTextViewPr>
  <p:sorterViewPr>
    <p:cViewPr>
      <p:scale>
        <a:sx n="100" d="100"/>
        <a:sy n="100" d="100"/>
      </p:scale>
      <p:origin x="0" y="-3354"/>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HDInsight or SQL Data Warehouse</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that AWT get their historical data into Azure? What services would you suggest, and what are the specific steps they would need to take to prepare and transfer the data? Where would the loaded data land?</a:t>
            </a:r>
            <a:endParaRPr lang="en-US" sz="1000" b="1" i="1"/>
          </a:p>
          <a:p>
            <a:endParaRPr lang="en-US"/>
          </a:p>
          <a:p>
            <a:pPr marL="171450" indent="-171450">
              <a:buFont typeface="Arial" panose="020B0604020202020204" pitchFamily="34" charset="0"/>
              <a:buChar char="•"/>
            </a:pPr>
            <a:r>
              <a:rPr lang="en-US"/>
              <a:t>Loading historical flight and weather data from their on-premises data store into Azure should be preformed using Azure Data Factory (ADF). </a:t>
            </a:r>
          </a:p>
          <a:p>
            <a:pPr marL="171450" indent="-171450">
              <a:buFont typeface="Arial" panose="020B0604020202020204" pitchFamily="34" charset="0"/>
              <a:buChar char="•"/>
            </a:pPr>
            <a:r>
              <a:rPr lang="en-US"/>
              <a:t>Use a continuous pipeline containing a copy activity configured to copy time partitioned source data into Azure</a:t>
            </a:r>
          </a:p>
          <a:p>
            <a:pPr marL="171450" indent="-171450">
              <a:buFont typeface="Arial" panose="020B0604020202020204" pitchFamily="34" charset="0"/>
              <a:buChar char="•"/>
            </a:pPr>
            <a:r>
              <a:rPr lang="en-US"/>
              <a:t>Scheduled job will copy all historical files into Azure storage, as well as ingest any future data</a:t>
            </a:r>
          </a:p>
          <a:p>
            <a:pPr marL="171450" indent="-171450">
              <a:buFont typeface="Arial" panose="020B0604020202020204" pitchFamily="34" charset="0"/>
              <a:buChar char="•"/>
            </a:pPr>
            <a:r>
              <a:rPr lang="en-US"/>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either HDInsight or SQL Data Warehouse (SQL DW) to prepare their data using SQL. Spark on HDInsight provides Spark SQL, and SQL DW would enable them to use </a:t>
            </a:r>
            <a:r>
              <a:rPr lang="en-US" dirty="0" err="1"/>
              <a:t>PolyBase</a:t>
            </a:r>
            <a:r>
              <a:rPr lang="en-US" dirty="0"/>
              <a:t> to query files that live on Hadoop Distributed File System (HDFS).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you suggested HDInsight, what specific configuration would you use? What components of the Hadoop stack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recommending HDInsight, the configuration should be to use Spark on HDInsight. By using a </a:t>
            </a:r>
            <a:r>
              <a:rPr lang="en-US" dirty="0" err="1"/>
              <a:t>Jupyter</a:t>
            </a:r>
            <a:r>
              <a:rPr lang="en-US" dirty="0"/>
              <a:t> notebook on their HDInsight Spark cluster, AWT will get a preset </a:t>
            </a:r>
            <a:r>
              <a:rPr lang="en-US" dirty="0" err="1"/>
              <a:t>sqlContext</a:t>
            </a:r>
            <a:r>
              <a:rPr lang="en-US" dirty="0"/>
              <a:t> that can be used to run Hive queries using Spark SQL on the data in HDFS. Using Spark SQL, the historical flight and weather data can be saved into Hive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you suggested SQL Data Warehouse, explain how you would configure the SQL DW instance?</a:t>
            </a:r>
            <a:endParaRPr lang="en-US" sz="1000" b="1" i="1" dirty="0"/>
          </a:p>
          <a:p>
            <a:endParaRPr lang="en-US" dirty="0"/>
          </a:p>
          <a:p>
            <a:r>
              <a:rPr lang="en-US" dirty="0"/>
              <a:t>If recommending SQL Data Warehouse (SQL DW), they could query the files in HDFS using </a:t>
            </a:r>
            <a:r>
              <a:rPr lang="en-US" dirty="0" err="1"/>
              <a:t>PolyBase</a:t>
            </a:r>
            <a:r>
              <a:rPr lang="en-US" dirty="0"/>
              <a:t>. AWT would need to create the appropriate external tables atop the flight delay files available in HDFS, which actually live in the Azure Storage account that is registered with their SQL Data Warehouse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Why did you recommend HDInsight over SQL Data Warehouse or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AWT could use either HDInsight or SQL Data Warehouse (SQL DW), the preferred solution for data preparation is to use a Spark cluster on HDInsight because the customer expressed interest in it. Within a </a:t>
            </a:r>
            <a:r>
              <a:rPr lang="en-US" dirty="0" err="1"/>
              <a:t>Jupyter</a:t>
            </a:r>
            <a:r>
              <a:rPr lang="en-US" dirty="0"/>
              <a:t> notebook on their HDInsight Spark cluster, developers can use either Scala or Python to easily work with files stored in Azure storage, where they will get a preset </a:t>
            </a:r>
            <a:r>
              <a:rPr lang="en-US" dirty="0" err="1"/>
              <a:t>sqlContext</a:t>
            </a:r>
            <a:r>
              <a:rPr lang="en-US" dirty="0"/>
              <a:t> that can be used to run Hive queries using Spark SQL. Spark SQL allows developers to leverage their existing SQL skills to query the historical flight and weather data, and write those data into Hive tables accessible to Power BI, allowing easy visualization and access to reporting on data scored by their Machine Learning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dirty="0"/>
              <a:t>Azure Machine Learning (Azure ML)</a:t>
            </a:r>
          </a:p>
          <a:p>
            <a:endParaRPr lang="en-US" dirty="0"/>
          </a:p>
          <a:p>
            <a:r>
              <a:rPr lang="en-US" sz="1200" b="1" i="1" dirty="0"/>
              <a:t>How would you guide AWT to load data so it can be processed by the machine learning model?</a:t>
            </a:r>
          </a:p>
          <a:p>
            <a:endParaRPr lang="en-US" b="1" dirty="0"/>
          </a:p>
          <a:p>
            <a:r>
              <a:rPr lang="en-US" dirty="0"/>
              <a:t>The data used for training would need to be uploaded into a dataset or accessed using the Reader module from Azure Storage blobs. Some amount of data preparation work would need to be done first using Spark to create subsets of data that will be used for training and validation.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use the Evaluate Statistics module to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the Feature Selection modules or the Principal Component Analysis module that statistically rank the fields that provide the greatest predictive value against the training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can be expressed using Execute R and Execute Python Script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properly measure the success of a classification model, it is important to reserve some of the historical data to “test” the model, and never use it for training, to see how it performs against a known outcome.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Measuring the error on the training set and validation set separately gives a clear indicator of whether the model is in danger overfitting.</a:t>
            </a:r>
          </a:p>
          <a:p>
            <a:pPr marL="171450" indent="-171450">
              <a:buFont typeface="Arial" panose="020B0604020202020204" pitchFamily="34" charset="0"/>
              <a:buChar char="•"/>
            </a:pPr>
            <a:r>
              <a:rPr lang="en-US" dirty="0"/>
              <a:t>The output of the prediction as well as the “correct” output is passed to the Evaluate Model module which provides scores such as those from the Confusion Matrix that give a perspective on accuracy and in what situations the models makes mistakes. </a:t>
            </a:r>
          </a:p>
          <a:p>
            <a:pPr marL="171450" indent="-171450">
              <a:buFont typeface="Arial" panose="020B0604020202020204" pitchFamily="34" charset="0"/>
              <a:buChar char="•"/>
            </a:pPr>
            <a:r>
              <a:rPr lang="en-US" dirty="0"/>
              <a:t>A more sophisticated validation model could involve using an ensemble approach, such as that provided by the Cross Validate Model module which takes multiple passes through the input data set to ascertain the performance.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Azure ML’s Batch Execution API called via a Machine Learning Predictive pipeline created in Azure Data Factory. ADF will handle calling the Batch Execute API of the published predictive web service to score the historical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ADF pipeline will write the scored result files back to blob storage.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would not require any changes to their ML model. ADF will handle calling the batch execution API, and the location of the scored files is set in the ADF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They could retrieve the weather forecast data from a third-party service that provides a REST API. An example of such a service is weatherunderground.com.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preferred solution for visualizing bulk delay predictions is to load a Power BI embedded report containing map visualizations for delays by airport into the Flight Delays web app. The report uses Power BI Direct Query against a Hive table generated in HDInsight.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Does Azure offer a machine learning solution that does not require a PhD in statistics? </a:t>
            </a:r>
          </a:p>
          <a:p>
            <a:pPr marL="171450" indent="-171450">
              <a:buFont typeface="Arial" panose="020B0604020202020204" pitchFamily="34" charset="0"/>
              <a:buChar char="•"/>
            </a:pPr>
            <a:r>
              <a:rPr lang="en-US"/>
              <a:t>Yes. Azure Machine Learning provides tools that are powerful enough for the data scientist, but are approachable by the developer.</a:t>
            </a:r>
          </a:p>
          <a:p>
            <a:pPr marL="0" indent="0">
              <a:buFont typeface="Arial" panose="020B0604020202020204" pitchFamily="34" charset="0"/>
              <a:buNone/>
            </a:pPr>
            <a:endParaRPr lang="en-US"/>
          </a:p>
          <a:p>
            <a:r>
              <a:rPr lang="en-US" b="1"/>
              <a:t>We have heard that creating a machine learning model takes a month to build and another 2–3 months to operationalize so that it is useable from our production systems. Is this true?</a:t>
            </a:r>
          </a:p>
          <a:p>
            <a:pPr marL="171450" indent="-171450">
              <a:buFont typeface="Arial" panose="020B0604020202020204" pitchFamily="34" charset="0"/>
              <a:buChar char="•"/>
            </a:pPr>
            <a:r>
              <a:rPr lang="en-US"/>
              <a:t>This is true in the traditional process for creating machine learning models, whereby the data scientist creates a model (for example, in R) and then hands it over to developers who translate it into Java or C#—which can take months to get the translation correct and performant. With Azure ML, operationalizing a model is done by converting a scoring experiment into a Web service, which takes only a few clicks.</a:t>
            </a:r>
          </a:p>
          <a:p>
            <a:pPr marL="171450" indent="-171450">
              <a:buFont typeface="Arial" panose="020B0604020202020204" pitchFamily="34" charset="0"/>
              <a:buChar char="•"/>
            </a:pPr>
            <a:endParaRPr lang="en-US"/>
          </a:p>
          <a:p>
            <a:r>
              <a:rPr lang="en-US" b="1"/>
              <a:t>We’d like our operationalized models to be flexible in the inputs they support. In some cases, we want to provide both the flight and weather data to get a prediction. In others we just want to provide flight data and have the weather looked up. Is this possible? </a:t>
            </a:r>
          </a:p>
          <a:p>
            <a:pPr marL="171450" indent="-171450">
              <a:buFont typeface="Arial" panose="020B0604020202020204" pitchFamily="34" charset="0"/>
              <a:buChar char="•"/>
            </a:pPr>
            <a:r>
              <a:rPr lang="en-US"/>
              <a:t>Yes. It is possible to add multiple web service input modules to the experiment, allowing you to add multiple sources, joining them at runtime or processing them separately.</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Can we query flat files in the file system using SQL?</a:t>
            </a:r>
          </a:p>
          <a:p>
            <a:pPr marL="171450" indent="-171450">
              <a:buFont typeface="Arial" panose="020B0604020202020204" pitchFamily="34" charset="0"/>
              <a:buChar char="•"/>
            </a:pPr>
            <a:r>
              <a:rPr lang="en-US"/>
              <a:t>Yes. There are many options for using a SQL syntax to query files in Blob storage such as SQL Data Warehouse and HDInsight with Spark SQL or Hive.</a:t>
            </a:r>
          </a:p>
          <a:p>
            <a:pPr marL="0" indent="0">
              <a:buFont typeface="Arial" panose="020B0604020202020204" pitchFamily="34" charset="0"/>
              <a:buNone/>
            </a:pPr>
            <a:endParaRPr lang="en-US"/>
          </a:p>
          <a:p>
            <a:r>
              <a:rPr lang="en-US" b="1"/>
              <a:t>Is HDInsight our only option for running SQL on Hadoop solutions  in Azure?</a:t>
            </a:r>
          </a:p>
          <a:p>
            <a:pPr marL="171450" indent="-171450">
              <a:buFont typeface="Arial" panose="020B0604020202020204" pitchFamily="34" charset="0"/>
              <a:buChar char="•"/>
            </a:pPr>
            <a:r>
              <a:rPr lang="en-US"/>
              <a:t>No. Hortonworks , Cloudera and </a:t>
            </a:r>
            <a:r>
              <a:rPr lang="en-US" err="1"/>
              <a:t>MapR</a:t>
            </a:r>
            <a:r>
              <a:rPr lang="en-US"/>
              <a:t> provide fully supported distributions that are available in the Azure Marketplace and provide environments for running </a:t>
            </a:r>
            <a:r>
              <a:rPr lang="en-US" err="1"/>
              <a:t>HiveQL</a:t>
            </a:r>
            <a:r>
              <a:rPr lang="en-US"/>
              <a:t> and Spark SQL in Azure.</a:t>
            </a:r>
          </a:p>
          <a:p>
            <a:pPr marL="0" indent="0">
              <a:buFont typeface="Arial" panose="020B0604020202020204" pitchFamily="34" charset="0"/>
              <a:buNone/>
            </a:pPr>
            <a:endParaRPr lang="en-US"/>
          </a:p>
          <a:p>
            <a:r>
              <a:rPr lang="en-US" b="1"/>
              <a:t>Does Azure provide anything that would speed up querying (and exploration) of files in HDFS? </a:t>
            </a:r>
          </a:p>
          <a:p>
            <a:pPr marL="171450" indent="-171450">
              <a:buFont typeface="Arial" panose="020B0604020202020204" pitchFamily="34" charset="0"/>
              <a:buChar char="•"/>
            </a:pPr>
            <a:r>
              <a:rPr lang="en-US"/>
              <a:t>Yes. SQL Data Warehouse provides the ability to create indices on flat file content, as does Hive on HDInsight. </a:t>
            </a:r>
          </a:p>
          <a:p>
            <a:pPr marL="171450" indent="-171450">
              <a:buFont typeface="Arial" panose="020B0604020202020204" pitchFamily="34" charset="0"/>
              <a:buChar char="•"/>
            </a:pPr>
            <a:r>
              <a:rPr lang="en-US"/>
              <a:t>Spark SQL on HDInsight provides a distributed in-memory cache that can aid exploratory queries that often repeat queries against the same subsets of data.</a:t>
            </a:r>
          </a:p>
          <a:p>
            <a:pPr marL="0" indent="0">
              <a:buFont typeface="Arial" panose="020B0604020202020204" pitchFamily="34" charset="0"/>
              <a:buNone/>
            </a:pPr>
            <a:endParaRPr lang="en-US"/>
          </a:p>
          <a:p>
            <a:r>
              <a:rPr lang="en-US" b="1"/>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err="1"/>
              <a:t>DataGuise</a:t>
            </a:r>
            <a:r>
              <a:rPr lang="en-US"/>
              <a:t> provides the </a:t>
            </a:r>
            <a:r>
              <a:rPr lang="en-US" err="1"/>
              <a:t>DGSecure</a:t>
            </a:r>
            <a:r>
              <a:rPr lang="en-US"/>
              <a:t> product line that provides support for the automated detection of sensitive information at the time of data ingest by means of its </a:t>
            </a:r>
            <a:r>
              <a:rPr lang="en-US" err="1"/>
              <a:t>DGSecure</a:t>
            </a:r>
            <a:r>
              <a:rPr lang="en-US"/>
              <a:t> Ingest Agents (which include agents for relational databases, FTP and Apache Flume). </a:t>
            </a:r>
          </a:p>
          <a:p>
            <a:pPr marL="171450" indent="-171450">
              <a:buFont typeface="Arial" panose="020B0604020202020204" pitchFamily="34" charset="0"/>
              <a:buChar char="•"/>
            </a:pPr>
            <a:r>
              <a:rPr lang="en-US"/>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err="1"/>
              <a:t>DGMonitor</a:t>
            </a:r>
            <a:r>
              <a:rPr lang="en-US"/>
              <a:t> provides the ability to centralize monitoring of access to sensitive data, as well as raising alerts when suspicious activity is detected.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b="1"/>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 would like to limit access to our SQL DW using centralized Azure Active Directory accounts and groups. Is this possible? I thought I was limited to a user name and password.</a:t>
            </a:r>
          </a:p>
          <a:p>
            <a:pPr marL="171450" indent="-171450">
              <a:buFont typeface="Arial" panose="020B0604020202020204" pitchFamily="34" charset="0"/>
              <a:buChar char="•"/>
            </a:pPr>
            <a:r>
              <a:rPr lang="en-US" dirty="0"/>
              <a:t>It is possible to authenticate to SQL Data Warehouse with an AAD account. Furthermore, you can restrict access to members of certain AAD groups. However, there are certain limitations, such as </a:t>
            </a:r>
            <a:r>
              <a:rPr lang="en-US" dirty="0" err="1"/>
              <a:t>PolyBase</a:t>
            </a:r>
            <a:r>
              <a:rPr lang="en-US" dirty="0"/>
              <a:t> being unable to use AAD for authentication. Also, there is currently no way to use AAD authentication to SQL DW from Power BI.</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5/4/2018 10:47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Does Azure offer a machine learning solution that does not require a PhD in statistics? </a:t>
            </a:r>
          </a:p>
          <a:p>
            <a:pPr marL="171450" indent="-171450">
              <a:buFont typeface="Arial" panose="020B0604020202020204" pitchFamily="34" charset="0"/>
              <a:buChar char="•"/>
            </a:pPr>
            <a:r>
              <a:rPr lang="en-US"/>
              <a:t>We have heard that creating a machine learning model takes a month to build and another 2–3 months to operationalize so that it is useable from our production systems. Is this 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We’d like our operationalized models to be flexible in the inputs they support. In some cases, we want to provide both the flight and weather data to get a prediction. In others we just want to provide flight data and have the weather looked up. Is this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Are there any additional services in the Azure Marketplace we could use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a:t>Is HDInsight our only option for running SQL on Hadoop solutions in Azure?</a:t>
            </a:r>
          </a:p>
          <a:p>
            <a:pPr marL="171450" indent="-171450">
              <a:buFont typeface="Arial" panose="020B0604020202020204" pitchFamily="34" charset="0"/>
              <a:buChar char="•"/>
            </a:pPr>
            <a:r>
              <a:rPr lang="en-US" dirty="0"/>
              <a:t>Can we query flat files in the file system using SQL?</a:t>
            </a:r>
          </a:p>
          <a:p>
            <a:pPr marL="171450" indent="-171450">
              <a:buFont typeface="Arial" panose="020B0604020202020204" pitchFamily="34" charset="0"/>
              <a:buChar char="•"/>
            </a:pPr>
            <a:r>
              <a:rPr lang="en-US" dirty="0"/>
              <a:t>Does Azure provide anything that would speed up querying (and exploration) of files in HDFS?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29.svg"/><Relationship Id="rId12"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46.sv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2295845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fontScale="92500"/>
          </a:bodyPr>
          <a:lstStyle/>
          <a:p>
            <a:r>
              <a:rPr lang="en-US" sz="3600" dirty="0"/>
              <a:t>Jack </a:t>
            </a:r>
            <a:r>
              <a:rPr lang="en-US" sz="3600" dirty="0" err="1"/>
              <a:t>Tradewinds</a:t>
            </a:r>
            <a:r>
              <a:rPr lang="en-US" sz="3600" dirty="0"/>
              <a:t>, CIO of </a:t>
            </a:r>
            <a:r>
              <a:rPr lang="en-US" sz="3600" dirty="0" err="1"/>
              <a:t>AdventureWorks</a:t>
            </a:r>
            <a:r>
              <a:rPr lang="en-US" sz="3600" dirty="0"/>
              <a:t> Travel</a:t>
            </a:r>
          </a:p>
          <a:p>
            <a:endParaRPr lang="en-US" sz="3600" dirty="0"/>
          </a:p>
          <a:p>
            <a:r>
              <a:rPr lang="en-US" sz="3600" dirty="0"/>
              <a:t>The primary audience is business decision makers and technology decision makers.</a:t>
            </a:r>
          </a:p>
          <a:p>
            <a:endParaRPr lang="en-US" sz="3600" dirty="0"/>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At a high leve, the Preferred solution architecture diagram has historical data being copied into Azure blob storage utilizing Azure Data Factory, and the data being explored and prepared using Spark SQL on HDInsight or SQL Data Warehouse. The Azure Machine Learning model is created and operationalized into a published Predictive Web Service for the web app to query, and batch ML scoring is managed via Azure Data Factory. Data is then written back to blob storage for querying via Spark SQL. Map visualizations are provided via an embedded Power BI report, and weather forecast data is provided through a third-party API, such as weatherunderground.com." title="Preferred solution architecture diagram">
            <a:extLst>
              <a:ext uri="{FF2B5EF4-FFF2-40B4-BE49-F238E27FC236}">
                <a16:creationId xmlns:a16="http://schemas.microsoft.com/office/drawing/2014/main" id="{94529BFA-2914-49D2-AA16-5678C0D8059F}"/>
              </a:ext>
            </a:extLst>
          </p:cNvPr>
          <p:cNvPicPr>
            <a:picLocks noChangeAspect="1"/>
          </p:cNvPicPr>
          <p:nvPr/>
        </p:nvPicPr>
        <p:blipFill>
          <a:blip r:embed="rId3"/>
          <a:stretch>
            <a:fillRect/>
          </a:stretch>
        </p:blipFill>
        <p:spPr>
          <a:xfrm>
            <a:off x="925066" y="1189176"/>
            <a:ext cx="10374923" cy="544835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6" name="Group 5" descr="Historical flight and weather data is transferred to Azure data factory using integration runtime. Monthly copy activity is then sent from the Azure data factory to Azure blob storage." title="Data loading preferred solution">
            <a:extLst>
              <a:ext uri="{FF2B5EF4-FFF2-40B4-BE49-F238E27FC236}">
                <a16:creationId xmlns:a16="http://schemas.microsoft.com/office/drawing/2014/main" id="{88BED807-8A7E-4FC5-A57B-05D74E68B582}"/>
              </a:ext>
            </a:extLst>
          </p:cNvPr>
          <p:cNvGrpSpPr/>
          <p:nvPr/>
        </p:nvGrpSpPr>
        <p:grpSpPr>
          <a:xfrm>
            <a:off x="197717" y="1622994"/>
            <a:ext cx="14073489" cy="5029200"/>
            <a:chOff x="197717" y="1622994"/>
            <a:chExt cx="14073489" cy="5029200"/>
          </a:xfrm>
        </p:grpSpPr>
        <p:pic>
          <p:nvPicPr>
            <p:cNvPr id="16" name="Graphic 15" descr="Azure blob storage" title="Azure blob storage">
              <a:extLst>
                <a:ext uri="{FF2B5EF4-FFF2-40B4-BE49-F238E27FC236}">
                  <a16:creationId xmlns:a16="http://schemas.microsoft.com/office/drawing/2014/main" id="{7759686A-765E-484B-A1ED-AEDB632E7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2919" y="1622994"/>
              <a:ext cx="6478287" cy="5029200"/>
            </a:xfrm>
            <a:prstGeom prst="rect">
              <a:avLst/>
            </a:prstGeom>
          </p:spPr>
        </p:pic>
        <p:grpSp>
          <p:nvGrpSpPr>
            <p:cNvPr id="5" name="Group 4" descr="Data" title="Data">
              <a:extLst>
                <a:ext uri="{FF2B5EF4-FFF2-40B4-BE49-F238E27FC236}">
                  <a16:creationId xmlns:a16="http://schemas.microsoft.com/office/drawing/2014/main" id="{AE2345CD-5159-40F3-965B-8618BEE31F48}"/>
                </a:ext>
              </a:extLst>
            </p:cNvPr>
            <p:cNvGrpSpPr/>
            <p:nvPr/>
          </p:nvGrpSpPr>
          <p:grpSpPr>
            <a:xfrm>
              <a:off x="356608" y="2935214"/>
              <a:ext cx="1420237" cy="1828800"/>
              <a:chOff x="356608" y="2935214"/>
              <a:chExt cx="1420237" cy="1828800"/>
            </a:xfrm>
          </p:grpSpPr>
          <p:pic>
            <p:nvPicPr>
              <p:cNvPr id="4" name="Picture 3" descr="Data" title="Data">
                <a:extLst>
                  <a:ext uri="{FF2B5EF4-FFF2-40B4-BE49-F238E27FC236}">
                    <a16:creationId xmlns:a16="http://schemas.microsoft.com/office/drawing/2014/main" id="{C2E3EEDA-841B-4F59-B48D-223B50328ED5}"/>
                  </a:ext>
                </a:extLst>
              </p:cNvPr>
              <p:cNvPicPr>
                <a:picLocks noChangeAspect="1"/>
              </p:cNvPicPr>
              <p:nvPr/>
            </p:nvPicPr>
            <p:blipFill>
              <a:blip r:embed="rId5">
                <a:biLevel thresh="25000"/>
              </a:blip>
              <a:stretch>
                <a:fillRect/>
              </a:stretch>
            </p:blipFill>
            <p:spPr>
              <a:xfrm>
                <a:off x="356608" y="2935214"/>
                <a:ext cx="1122801" cy="1097280"/>
              </a:xfrm>
              <a:prstGeom prst="rect">
                <a:avLst/>
              </a:prstGeom>
            </p:spPr>
          </p:pic>
          <p:pic>
            <p:nvPicPr>
              <p:cNvPr id="8" name="Picture 7" title="Data">
                <a:extLst>
                  <a:ext uri="{FF2B5EF4-FFF2-40B4-BE49-F238E27FC236}">
                    <a16:creationId xmlns:a16="http://schemas.microsoft.com/office/drawing/2014/main" id="{3C58B8E8-F0D0-43A0-9B9E-3260DF5167CB}"/>
                  </a:ext>
                </a:extLst>
              </p:cNvPr>
              <p:cNvPicPr>
                <a:picLocks noChangeAspect="1"/>
              </p:cNvPicPr>
              <p:nvPr/>
            </p:nvPicPr>
            <p:blipFill>
              <a:blip r:embed="rId5">
                <a:biLevel thresh="75000"/>
              </a:blip>
              <a:stretch>
                <a:fillRect/>
              </a:stretch>
            </p:blipFill>
            <p:spPr>
              <a:xfrm>
                <a:off x="654044" y="3666734"/>
                <a:ext cx="1122801" cy="1097280"/>
              </a:xfrm>
              <a:prstGeom prst="rect">
                <a:avLst/>
              </a:prstGeom>
            </p:spPr>
          </p:pic>
        </p:grpSp>
        <p:sp>
          <p:nvSpPr>
            <p:cNvPr id="9" name="Arrow: Right 8" descr="Monthly copy activity arrow pointing to the right." title="Monthly copy activity arrow">
              <a:extLst>
                <a:ext uri="{FF2B5EF4-FFF2-40B4-BE49-F238E27FC236}">
                  <a16:creationId xmlns:a16="http://schemas.microsoft.com/office/drawing/2014/main" id="{6B6EB87A-71B8-48F1-AF7B-13BEE9BCE4CF}"/>
                </a:ext>
              </a:extLst>
            </p:cNvPr>
            <p:cNvSpPr/>
            <p:nvPr/>
          </p:nvSpPr>
          <p:spPr bwMode="auto">
            <a:xfrm>
              <a:off x="7169727" y="3570411"/>
              <a:ext cx="2841653"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Monthly copy activity</a:t>
              </a:r>
            </a:p>
          </p:txBody>
        </p:sp>
        <p:sp>
          <p:nvSpPr>
            <p:cNvPr id="10" name="Arrow: Right 9" descr="Integration runtime arrow pointing to the right" title="Integration runtime arrow">
              <a:extLst>
                <a:ext uri="{FF2B5EF4-FFF2-40B4-BE49-F238E27FC236}">
                  <a16:creationId xmlns:a16="http://schemas.microsoft.com/office/drawing/2014/main" id="{19AD14E6-195B-48D4-B1AA-6A083605F18A}"/>
                </a:ext>
              </a:extLst>
            </p:cNvPr>
            <p:cNvSpPr/>
            <p:nvPr/>
          </p:nvSpPr>
          <p:spPr bwMode="auto">
            <a:xfrm>
              <a:off x="2092842" y="3572420"/>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Integration runtime</a:t>
              </a:r>
            </a:p>
          </p:txBody>
        </p:sp>
        <p:sp>
          <p:nvSpPr>
            <p:cNvPr id="11" name="TextBox 10">
              <a:extLst>
                <a:ext uri="{FF2B5EF4-FFF2-40B4-BE49-F238E27FC236}">
                  <a16:creationId xmlns:a16="http://schemas.microsoft.com/office/drawing/2014/main" id="{E4FD17DB-C523-4F8C-9792-066A87C766D0}"/>
                </a:ext>
              </a:extLst>
            </p:cNvPr>
            <p:cNvSpPr txBox="1"/>
            <p:nvPr/>
          </p:nvSpPr>
          <p:spPr>
            <a:xfrm>
              <a:off x="9767647" y="4764014"/>
              <a:ext cx="24860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2" name="TextBox 11">
              <a:extLst>
                <a:ext uri="{FF2B5EF4-FFF2-40B4-BE49-F238E27FC236}">
                  <a16:creationId xmlns:a16="http://schemas.microsoft.com/office/drawing/2014/main" id="{EA8C6786-CBB7-4593-A6F8-9249E2992CB8}"/>
                </a:ext>
              </a:extLst>
            </p:cNvPr>
            <p:cNvSpPr txBox="1"/>
            <p:nvPr/>
          </p:nvSpPr>
          <p:spPr>
            <a:xfrm>
              <a:off x="4866438" y="4764014"/>
              <a:ext cx="2432589"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p:txBody>
        </p:sp>
        <p:sp>
          <p:nvSpPr>
            <p:cNvPr id="13" name="TextBox 12">
              <a:extLst>
                <a:ext uri="{FF2B5EF4-FFF2-40B4-BE49-F238E27FC236}">
                  <a16:creationId xmlns:a16="http://schemas.microsoft.com/office/drawing/2014/main" id="{B1AD4D22-8498-42F7-94CF-EEF523EC9709}"/>
                </a:ext>
              </a:extLst>
            </p:cNvPr>
            <p:cNvSpPr txBox="1"/>
            <p:nvPr/>
          </p:nvSpPr>
          <p:spPr>
            <a:xfrm>
              <a:off x="197717" y="4764014"/>
              <a:ext cx="208326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Historical flight</a:t>
              </a:r>
            </a:p>
            <a:p>
              <a:pPr>
                <a:lnSpc>
                  <a:spcPct val="90000"/>
                </a:lnSpc>
                <a:spcAft>
                  <a:spcPts val="600"/>
                </a:spcAft>
              </a:pPr>
              <a:r>
                <a:rPr lang="en-US" sz="2000">
                  <a:gradFill>
                    <a:gsLst>
                      <a:gs pos="2917">
                        <a:schemeClr val="tx1"/>
                      </a:gs>
                      <a:gs pos="30000">
                        <a:schemeClr val="tx1"/>
                      </a:gs>
                    </a:gsLst>
                    <a:lin ang="5400000" scaled="0"/>
                  </a:gradFill>
                </a:rPr>
                <a:t>&amp; weather data</a:t>
              </a:r>
              <a:endParaRPr lang="en-US" sz="2000">
                <a:gradFill>
                  <a:gsLst>
                    <a:gs pos="2917">
                      <a:schemeClr val="tx1"/>
                    </a:gs>
                    <a:gs pos="30000">
                      <a:schemeClr val="tx1"/>
                    </a:gs>
                  </a:gsLst>
                  <a:lin ang="5400000" scaled="0"/>
                </a:gradFill>
                <a:cs typeface="Segoe UI Semilight"/>
              </a:endParaRPr>
            </a:p>
          </p:txBody>
        </p:sp>
        <p:pic>
          <p:nvPicPr>
            <p:cNvPr id="15" name="Graphic 14" descr="Month calendar page" title="Month calendar page">
              <a:extLst>
                <a:ext uri="{FF2B5EF4-FFF2-40B4-BE49-F238E27FC236}">
                  <a16:creationId xmlns:a16="http://schemas.microsoft.com/office/drawing/2014/main" id="{9E177CF5-8028-45C4-9459-E850385079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6148" y="2660894"/>
              <a:ext cx="1188720" cy="1188720"/>
            </a:xfrm>
            <a:prstGeom prst="rect">
              <a:avLst/>
            </a:prstGeom>
          </p:spPr>
        </p:pic>
        <p:pic>
          <p:nvPicPr>
            <p:cNvPr id="14" name="Graphic 13" descr="Azure data factory" title="Azure data factory">
              <a:extLst>
                <a:ext uri="{FF2B5EF4-FFF2-40B4-BE49-F238E27FC236}">
                  <a16:creationId xmlns:a16="http://schemas.microsoft.com/office/drawing/2014/main" id="{8BF209E5-0723-41AE-AA6A-13E571623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915" y="2935214"/>
              <a:ext cx="1828800" cy="1828800"/>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reparation</a:t>
            </a:r>
          </a:p>
        </p:txBody>
      </p:sp>
      <p:grpSp>
        <p:nvGrpSpPr>
          <p:cNvPr id="6" name="Group 5" descr="In the Data preparation diagram, Spark cluster on HDInsight has an arrow labeled Spark SQL that points to jupyter." title="Data preparation diagram">
            <a:extLst>
              <a:ext uri="{FF2B5EF4-FFF2-40B4-BE49-F238E27FC236}">
                <a16:creationId xmlns:a16="http://schemas.microsoft.com/office/drawing/2014/main" id="{8F161E6B-2BB9-4EC7-A40B-DC4E63C329A8}"/>
              </a:ext>
            </a:extLst>
          </p:cNvPr>
          <p:cNvGrpSpPr/>
          <p:nvPr/>
        </p:nvGrpSpPr>
        <p:grpSpPr>
          <a:xfrm>
            <a:off x="1264113" y="2270731"/>
            <a:ext cx="9919400" cy="3295650"/>
            <a:chOff x="1264113" y="2270731"/>
            <a:chExt cx="9919400" cy="3295650"/>
          </a:xfrm>
        </p:grpSpPr>
        <p:pic>
          <p:nvPicPr>
            <p:cNvPr id="4" name="Picture 3" descr="jupyter icon" title="jupyter icon">
              <a:extLst>
                <a:ext uri="{FF2B5EF4-FFF2-40B4-BE49-F238E27FC236}">
                  <a16:creationId xmlns:a16="http://schemas.microsoft.com/office/drawing/2014/main" id="{50835E5A-DA8B-4A33-BFB9-B43DBC6A1A76}"/>
                </a:ext>
              </a:extLst>
            </p:cNvPr>
            <p:cNvPicPr>
              <a:picLocks noChangeAspect="1"/>
            </p:cNvPicPr>
            <p:nvPr/>
          </p:nvPicPr>
          <p:blipFill>
            <a:blip r:embed="rId3"/>
            <a:stretch>
              <a:fillRect/>
            </a:stretch>
          </p:blipFill>
          <p:spPr>
            <a:xfrm>
              <a:off x="7887863" y="2270731"/>
              <a:ext cx="3295650" cy="3295650"/>
            </a:xfrm>
            <a:prstGeom prst="rect">
              <a:avLst/>
            </a:prstGeom>
          </p:spPr>
        </p:pic>
        <p:pic>
          <p:nvPicPr>
            <p:cNvPr id="5" name="Picture 4" descr="Spark cluster on HDInsight" title="Spark cluster on HDInsight ">
              <a:extLst>
                <a:ext uri="{FF2B5EF4-FFF2-40B4-BE49-F238E27FC236}">
                  <a16:creationId xmlns:a16="http://schemas.microsoft.com/office/drawing/2014/main" id="{25460B62-7F3D-490D-A9E5-A8972ECF6E96}"/>
                </a:ext>
              </a:extLst>
            </p:cNvPr>
            <p:cNvPicPr>
              <a:picLocks noChangeAspect="1"/>
            </p:cNvPicPr>
            <p:nvPr/>
          </p:nvPicPr>
          <p:blipFill>
            <a:blip r:embed="rId4"/>
            <a:stretch>
              <a:fillRect/>
            </a:stretch>
          </p:blipFill>
          <p:spPr>
            <a:xfrm>
              <a:off x="1264113" y="2966056"/>
              <a:ext cx="3581400" cy="1905000"/>
            </a:xfrm>
            <a:prstGeom prst="rect">
              <a:avLst/>
            </a:prstGeom>
          </p:spPr>
        </p:pic>
        <p:sp>
          <p:nvSpPr>
            <p:cNvPr id="8" name="Arrow: Right 7" descr="Spark SQL arrow pointing right." title="Spark SQL">
              <a:extLst>
                <a:ext uri="{FF2B5EF4-FFF2-40B4-BE49-F238E27FC236}">
                  <a16:creationId xmlns:a16="http://schemas.microsoft.com/office/drawing/2014/main" id="{EA87B5FC-D0B6-4C22-AE87-E167CB7917A8}"/>
                </a:ext>
              </a:extLst>
            </p:cNvPr>
            <p:cNvSpPr/>
            <p:nvPr/>
          </p:nvSpPr>
          <p:spPr bwMode="auto">
            <a:xfrm>
              <a:off x="4956112" y="3452677"/>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Spark SQL</a:t>
              </a:r>
            </a:p>
          </p:txBody>
        </p:sp>
      </p:grpSp>
      <p:sp>
        <p:nvSpPr>
          <p:cNvPr id="9" name="TextBox 8">
            <a:extLst>
              <a:ext uri="{FF2B5EF4-FFF2-40B4-BE49-F238E27FC236}">
                <a16:creationId xmlns:a16="http://schemas.microsoft.com/office/drawing/2014/main" id="{72F3075D-0841-41B2-978F-4928F1368B61}"/>
              </a:ext>
            </a:extLst>
          </p:cNvPr>
          <p:cNvSpPr txBox="1"/>
          <p:nvPr/>
        </p:nvSpPr>
        <p:spPr>
          <a:xfrm>
            <a:off x="1988367" y="4833088"/>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Spark cluster</a:t>
            </a:r>
          </a:p>
          <a:p>
            <a:pPr>
              <a:lnSpc>
                <a:spcPct val="90000"/>
              </a:lnSpc>
              <a:spcAft>
                <a:spcPts val="600"/>
              </a:spcAft>
            </a:pPr>
            <a:r>
              <a:rPr lang="en-US" sz="2000" dirty="0">
                <a:gradFill>
                  <a:gsLst>
                    <a:gs pos="2917">
                      <a:schemeClr val="tx1"/>
                    </a:gs>
                    <a:gs pos="30000">
                      <a:schemeClr val="tx1"/>
                    </a:gs>
                  </a:gsLst>
                  <a:lin ang="5400000" scaled="0"/>
                </a:gradFill>
              </a:rPr>
              <a:t>on HDInsight</a:t>
            </a:r>
          </a:p>
        </p:txBody>
      </p:sp>
      <p:sp>
        <p:nvSpPr>
          <p:cNvPr id="11" name="TextBox 10">
            <a:extLst>
              <a:ext uri="{FF2B5EF4-FFF2-40B4-BE49-F238E27FC236}">
                <a16:creationId xmlns:a16="http://schemas.microsoft.com/office/drawing/2014/main" id="{BBA1F115-FAFC-4504-B3A1-2CAFDF1357D7}"/>
              </a:ext>
            </a:extLst>
          </p:cNvPr>
          <p:cNvSpPr txBox="1"/>
          <p:nvPr/>
        </p:nvSpPr>
        <p:spPr>
          <a:xfrm>
            <a:off x="4845513" y="2880212"/>
            <a:ext cx="29317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Explore &amp; prepare data</a:t>
            </a:r>
          </a:p>
        </p:txBody>
      </p:sp>
      <p:sp>
        <p:nvSpPr>
          <p:cNvPr id="10" name="TextBox 9">
            <a:extLst>
              <a:ext uri="{FF2B5EF4-FFF2-40B4-BE49-F238E27FC236}">
                <a16:creationId xmlns:a16="http://schemas.microsoft.com/office/drawing/2014/main" id="{1945A844-882C-4A50-8ACE-3E84E7A026BD}"/>
              </a:ext>
            </a:extLst>
          </p:cNvPr>
          <p:cNvSpPr txBox="1"/>
          <p:nvPr/>
        </p:nvSpPr>
        <p:spPr>
          <a:xfrm>
            <a:off x="8067016" y="5449801"/>
            <a:ext cx="289085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err="1">
                <a:gradFill>
                  <a:gsLst>
                    <a:gs pos="2917">
                      <a:schemeClr val="tx1"/>
                    </a:gs>
                    <a:gs pos="30000">
                      <a:schemeClr val="tx1"/>
                    </a:gs>
                  </a:gsLst>
                  <a:lin ang="5400000" scaled="0"/>
                </a:gradFill>
              </a:rPr>
              <a:t>Jupyter</a:t>
            </a:r>
            <a:r>
              <a:rPr lang="en-US" sz="2000">
                <a:gradFill>
                  <a:gsLst>
                    <a:gs pos="2917">
                      <a:schemeClr val="tx1"/>
                    </a:gs>
                    <a:gs pos="30000">
                      <a:schemeClr val="tx1"/>
                    </a:gs>
                  </a:gsLst>
                  <a:lin ang="5400000" scaled="0"/>
                </a:gradFill>
              </a:rPr>
              <a:t> notebook used</a:t>
            </a:r>
          </a:p>
          <a:p>
            <a:pPr>
              <a:lnSpc>
                <a:spcPct val="90000"/>
              </a:lnSpc>
              <a:spcAft>
                <a:spcPts val="600"/>
              </a:spcAft>
            </a:pPr>
            <a:r>
              <a:rPr lang="en-US" sz="2000">
                <a:gradFill>
                  <a:gsLst>
                    <a:gs pos="2917">
                      <a:schemeClr val="tx1"/>
                    </a:gs>
                    <a:gs pos="30000">
                      <a:schemeClr val="tx1"/>
                    </a:gs>
                  </a:gsLst>
                  <a:lin ang="5400000" scaled="0"/>
                </a:gradFill>
              </a:rPr>
              <a:t>by AWT analysts</a:t>
            </a:r>
            <a:endParaRPr lang="en-US" sz="2000">
              <a:gradFill>
                <a:gsLst>
                  <a:gs pos="2917">
                    <a:schemeClr val="tx1"/>
                  </a:gs>
                  <a:gs pos="30000">
                    <a:schemeClr val="tx1"/>
                  </a:gs>
                </a:gsLst>
                <a:lin ang="5400000" scaled="0"/>
              </a:gradFill>
              <a:cs typeface="Segoe UI Semiligh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In the Machine learning model, Spark cluster on HDInsight has an arrow labeled preps data with Spark SQL, pointing to Azure Machine Learning with Two-class logistic regression." title="Machine learning model">
            <a:extLst>
              <a:ext uri="{FF2B5EF4-FFF2-40B4-BE49-F238E27FC236}">
                <a16:creationId xmlns:a16="http://schemas.microsoft.com/office/drawing/2014/main" id="{9CA10C69-BFC2-4E6E-B74E-CB2BD4F16680}"/>
              </a:ext>
            </a:extLst>
          </p:cNvPr>
          <p:cNvGrpSpPr/>
          <p:nvPr/>
        </p:nvGrpSpPr>
        <p:grpSpPr>
          <a:xfrm>
            <a:off x="269240" y="3021504"/>
            <a:ext cx="11797635" cy="3050138"/>
            <a:chOff x="269240" y="3021504"/>
            <a:chExt cx="11797635" cy="3050138"/>
          </a:xfrm>
        </p:grpSpPr>
        <p:pic>
          <p:nvPicPr>
            <p:cNvPr id="10" name="Picture 9" descr="Design Surface" title="Design Surface">
              <a:extLst>
                <a:ext uri="{FF2B5EF4-FFF2-40B4-BE49-F238E27FC236}">
                  <a16:creationId xmlns:a16="http://schemas.microsoft.com/office/drawing/2014/main" id="{33E8DA4D-C4DE-4B57-B015-1A95D1F33D0C}"/>
                </a:ext>
              </a:extLst>
            </p:cNvPr>
            <p:cNvPicPr>
              <a:picLocks noChangeAspect="1"/>
            </p:cNvPicPr>
            <p:nvPr/>
          </p:nvPicPr>
          <p:blipFill>
            <a:blip r:embed="rId3"/>
            <a:stretch>
              <a:fillRect/>
            </a:stretch>
          </p:blipFill>
          <p:spPr>
            <a:xfrm>
              <a:off x="7432040" y="3021505"/>
              <a:ext cx="4634835" cy="2159364"/>
            </a:xfrm>
            <a:prstGeom prst="rect">
              <a:avLst/>
            </a:prstGeom>
          </p:spPr>
        </p:pic>
        <p:sp>
          <p:nvSpPr>
            <p:cNvPr id="12" name="Oval 11">
              <a:extLst>
                <a:ext uri="{FF2B5EF4-FFF2-40B4-BE49-F238E27FC236}">
                  <a16:creationId xmlns:a16="http://schemas.microsoft.com/office/drawing/2014/main" id="{F687D3D9-DF5F-4670-BB59-4D1E3B251D0C}"/>
                </a:ext>
              </a:extLst>
            </p:cNvPr>
            <p:cNvSpPr/>
            <p:nvPr/>
          </p:nvSpPr>
          <p:spPr bwMode="auto">
            <a:xfrm>
              <a:off x="7301463" y="3021504"/>
              <a:ext cx="2468084" cy="63412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B98A1DBD-4254-4C8E-8EE8-91FD658364A7}"/>
                </a:ext>
              </a:extLst>
            </p:cNvPr>
            <p:cNvSpPr txBox="1"/>
            <p:nvPr/>
          </p:nvSpPr>
          <p:spPr>
            <a:xfrm>
              <a:off x="7722168" y="5222179"/>
              <a:ext cx="4202912" cy="849463"/>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Machine Learning (ML) with Two-class logistic regression</a:t>
              </a:r>
            </a:p>
          </p:txBody>
        </p:sp>
        <p:pic>
          <p:nvPicPr>
            <p:cNvPr id="16" name="Picture 15" title="Spark cluster on HDInsight">
              <a:extLst>
                <a:ext uri="{FF2B5EF4-FFF2-40B4-BE49-F238E27FC236}">
                  <a16:creationId xmlns:a16="http://schemas.microsoft.com/office/drawing/2014/main" id="{E9FA98F5-4AD8-4B32-B457-3F221724D027}"/>
                </a:ext>
              </a:extLst>
            </p:cNvPr>
            <p:cNvPicPr>
              <a:picLocks noChangeAspect="1"/>
            </p:cNvPicPr>
            <p:nvPr/>
          </p:nvPicPr>
          <p:blipFill>
            <a:blip r:embed="rId4"/>
            <a:stretch>
              <a:fillRect/>
            </a:stretch>
          </p:blipFill>
          <p:spPr>
            <a:xfrm>
              <a:off x="269240" y="3021504"/>
              <a:ext cx="3581400" cy="1905000"/>
            </a:xfrm>
            <a:prstGeom prst="rect">
              <a:avLst/>
            </a:prstGeom>
          </p:spPr>
        </p:pic>
        <p:sp>
          <p:nvSpPr>
            <p:cNvPr id="17" name="Arrow: Right 16" descr="Arrow pointing right, with Prep data with Spark SQL" title="Prep data with Spark SQL">
              <a:extLst>
                <a:ext uri="{FF2B5EF4-FFF2-40B4-BE49-F238E27FC236}">
                  <a16:creationId xmlns:a16="http://schemas.microsoft.com/office/drawing/2014/main" id="{5499FD96-C70C-41E0-8F11-471242CBC830}"/>
                </a:ext>
              </a:extLst>
            </p:cNvPr>
            <p:cNvSpPr/>
            <p:nvPr/>
          </p:nvSpPr>
          <p:spPr bwMode="auto">
            <a:xfrm>
              <a:off x="3850639" y="3508125"/>
              <a:ext cx="320180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Prep data with Spark SQL</a:t>
              </a:r>
            </a:p>
          </p:txBody>
        </p:sp>
        <p:sp>
          <p:nvSpPr>
            <p:cNvPr id="18" name="TextBox 17">
              <a:extLst>
                <a:ext uri="{FF2B5EF4-FFF2-40B4-BE49-F238E27FC236}">
                  <a16:creationId xmlns:a16="http://schemas.microsoft.com/office/drawing/2014/main" id="{CC8D587F-FD1A-4184-84B1-DA663F064B19}"/>
                </a:ext>
              </a:extLst>
            </p:cNvPr>
            <p:cNvSpPr txBox="1"/>
            <p:nvPr/>
          </p:nvSpPr>
          <p:spPr>
            <a:xfrm>
              <a:off x="993494" y="4888536"/>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Spark cluster</a:t>
              </a:r>
            </a:p>
            <a:p>
              <a:pPr>
                <a:lnSpc>
                  <a:spcPct val="90000"/>
                </a:lnSpc>
                <a:spcAft>
                  <a:spcPts val="600"/>
                </a:spcAft>
              </a:pPr>
              <a:r>
                <a:rPr lang="en-US" sz="2000">
                  <a:gradFill>
                    <a:gsLst>
                      <a:gs pos="2917">
                        <a:schemeClr val="tx1"/>
                      </a:gs>
                      <a:gs pos="30000">
                        <a:schemeClr val="tx1"/>
                      </a:gs>
                    </a:gsLst>
                    <a:lin ang="5400000" scaled="0"/>
                  </a:gradFill>
                </a:rPr>
                <a:t>on HDInsight</a:t>
              </a:r>
            </a:p>
          </p:txBody>
        </p:sp>
        <p:pic>
          <p:nvPicPr>
            <p:cNvPr id="5" name="Graphic 4" descr="Azure Machine Learning" title="Azure Machine Learning">
              <a:extLst>
                <a:ext uri="{FF2B5EF4-FFF2-40B4-BE49-F238E27FC236}">
                  <a16:creationId xmlns:a16="http://schemas.microsoft.com/office/drawing/2014/main" id="{2DF3C62C-9187-4DD6-BCF8-494663DB8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3670" y="3824862"/>
              <a:ext cx="1463040" cy="146304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36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4" name="Picture 3" descr="Design surface diagram of the high-level flow of the recommended machine learning model. Flight Delays Data and Weather Data both point to Join on Date/Time, which in turn points to Split. Split has an arrow labeled Subset of data used for validation, that points to Score Model. It also has an arrow labeled Subset of data used for training, that points to Train Model. Two-Class Algorithm also points to Train Model, which points to Score Model." title="Design surface">
            <a:extLst>
              <a:ext uri="{FF2B5EF4-FFF2-40B4-BE49-F238E27FC236}">
                <a16:creationId xmlns:a16="http://schemas.microsoft.com/office/drawing/2014/main" id="{E44E8D57-66A7-40F6-B6E2-2258DE38D075}"/>
              </a:ext>
            </a:extLst>
          </p:cNvPr>
          <p:cNvPicPr>
            <a:picLocks noChangeAspect="1"/>
          </p:cNvPicPr>
          <p:nvPr/>
        </p:nvPicPr>
        <p:blipFill>
          <a:blip r:embed="rId3"/>
          <a:stretch>
            <a:fillRect/>
          </a:stretch>
        </p:blipFill>
        <p:spPr>
          <a:xfrm>
            <a:off x="7376916" y="1189176"/>
            <a:ext cx="4548164" cy="5255967"/>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7" name="TextBox 6">
            <a:extLst>
              <a:ext uri="{FF2B5EF4-FFF2-40B4-BE49-F238E27FC236}">
                <a16:creationId xmlns:a16="http://schemas.microsoft.com/office/drawing/2014/main" id="{03AD34BF-44FE-4C04-A223-E1EED91E98DF}"/>
              </a:ext>
            </a:extLst>
          </p:cNvPr>
          <p:cNvSpPr txBox="1"/>
          <p:nvPr/>
        </p:nvSpPr>
        <p:spPr>
          <a:xfrm>
            <a:off x="2201599" y="6054011"/>
            <a:ext cx="2248662"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Azure ML Studio</a:t>
            </a:r>
          </a:p>
        </p:txBody>
      </p:sp>
      <p:pic>
        <p:nvPicPr>
          <p:cNvPr id="8" name="Picture 7" descr="Design Surface" title="Design Surface">
            <a:extLst>
              <a:ext uri="{FF2B5EF4-FFF2-40B4-BE49-F238E27FC236}">
                <a16:creationId xmlns:a16="http://schemas.microsoft.com/office/drawing/2014/main" id="{F0ABFDF7-C053-4AE4-86C3-18E89FF43C68}"/>
              </a:ext>
            </a:extLst>
          </p:cNvPr>
          <p:cNvPicPr>
            <a:picLocks noChangeAspect="1"/>
          </p:cNvPicPr>
          <p:nvPr/>
        </p:nvPicPr>
        <p:blipFill>
          <a:blip r:embed="rId3"/>
          <a:stretch>
            <a:fillRect/>
          </a:stretch>
        </p:blipFill>
        <p:spPr>
          <a:xfrm>
            <a:off x="1020055" y="2005914"/>
            <a:ext cx="4611750" cy="4132128"/>
          </a:xfrm>
          <a:prstGeom prst="rect">
            <a:avLst/>
          </a:prstGeom>
        </p:spPr>
      </p:pic>
      <p:sp>
        <p:nvSpPr>
          <p:cNvPr id="10" name="TextBox 9">
            <a:extLst>
              <a:ext uri="{FF2B5EF4-FFF2-40B4-BE49-F238E27FC236}">
                <a16:creationId xmlns:a16="http://schemas.microsoft.com/office/drawing/2014/main" id="{5C7ED08B-010B-40CB-AD5E-D0813043ECDD}"/>
              </a:ext>
            </a:extLst>
          </p:cNvPr>
          <p:cNvSpPr txBox="1"/>
          <p:nvPr/>
        </p:nvSpPr>
        <p:spPr>
          <a:xfrm>
            <a:off x="5671141" y="3129561"/>
            <a:ext cx="3422604"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Publish via Azure ML Studio</a:t>
            </a:r>
          </a:p>
        </p:txBody>
      </p:sp>
      <p:sp>
        <p:nvSpPr>
          <p:cNvPr id="5" name="Arrow: Right 4" descr="Operationalize arrow" title="Operationalize arrow">
            <a:extLst>
              <a:ext uri="{FF2B5EF4-FFF2-40B4-BE49-F238E27FC236}">
                <a16:creationId xmlns:a16="http://schemas.microsoft.com/office/drawing/2014/main" id="{6DE51916-F4AE-44EC-97D0-45845C6BA03A}"/>
              </a:ext>
            </a:extLst>
          </p:cNvPr>
          <p:cNvSpPr/>
          <p:nvPr/>
        </p:nvSpPr>
        <p:spPr bwMode="auto">
          <a:xfrm>
            <a:off x="5947114" y="3600155"/>
            <a:ext cx="2881576"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Operationalize</a:t>
            </a:r>
          </a:p>
        </p:txBody>
      </p:sp>
      <p:sp>
        <p:nvSpPr>
          <p:cNvPr id="9" name="TextBox 8">
            <a:extLst>
              <a:ext uri="{FF2B5EF4-FFF2-40B4-BE49-F238E27FC236}">
                <a16:creationId xmlns:a16="http://schemas.microsoft.com/office/drawing/2014/main" id="{09B3C298-0120-485A-894A-40DB2F66D0AE}"/>
              </a:ext>
            </a:extLst>
          </p:cNvPr>
          <p:cNvSpPr txBox="1"/>
          <p:nvPr/>
        </p:nvSpPr>
        <p:spPr>
          <a:xfrm>
            <a:off x="9143999" y="4980433"/>
            <a:ext cx="281801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Predictive web service</a:t>
            </a:r>
          </a:p>
          <a:p>
            <a:pPr>
              <a:lnSpc>
                <a:spcPct val="90000"/>
              </a:lnSpc>
              <a:spcAft>
                <a:spcPts val="600"/>
              </a:spcAft>
            </a:pPr>
            <a:r>
              <a:rPr lang="en-US" sz="2000" dirty="0">
                <a:gradFill>
                  <a:gsLst>
                    <a:gs pos="2917">
                      <a:schemeClr val="tx1"/>
                    </a:gs>
                    <a:gs pos="30000">
                      <a:schemeClr val="tx1"/>
                    </a:gs>
                  </a:gsLst>
                  <a:lin ang="5400000" scaled="0"/>
                </a:gradFill>
              </a:rPr>
              <a:t>(REST API)</a:t>
            </a:r>
            <a:endParaRPr lang="en-US" sz="2000" dirty="0">
              <a:gradFill>
                <a:gsLst>
                  <a:gs pos="2917">
                    <a:schemeClr val="tx1"/>
                  </a:gs>
                  <a:gs pos="30000">
                    <a:schemeClr val="tx1"/>
                  </a:gs>
                </a:gsLst>
                <a:lin ang="5400000" scaled="0"/>
              </a:gradFill>
              <a:cs typeface="Segoe UI Semilight"/>
            </a:endParaRPr>
          </a:p>
        </p:txBody>
      </p:sp>
      <p:grpSp>
        <p:nvGrpSpPr>
          <p:cNvPr id="6" name="Group 5" descr="Azure security center and Azure ML Studio" title="Icons">
            <a:extLst>
              <a:ext uri="{FF2B5EF4-FFF2-40B4-BE49-F238E27FC236}">
                <a16:creationId xmlns:a16="http://schemas.microsoft.com/office/drawing/2014/main" id="{DCA03685-D8B5-469B-A146-24975CF51A50}"/>
              </a:ext>
            </a:extLst>
          </p:cNvPr>
          <p:cNvGrpSpPr/>
          <p:nvPr/>
        </p:nvGrpSpPr>
        <p:grpSpPr>
          <a:xfrm>
            <a:off x="9143999" y="3246120"/>
            <a:ext cx="2280061" cy="1734313"/>
            <a:chOff x="9143999" y="3246120"/>
            <a:chExt cx="2280061" cy="1734313"/>
          </a:xfrm>
        </p:grpSpPr>
        <p:pic>
          <p:nvPicPr>
            <p:cNvPr id="11" name="Graphic 10" descr="Azure Machine learning" title="Azure Machine learning">
              <a:extLst>
                <a:ext uri="{FF2B5EF4-FFF2-40B4-BE49-F238E27FC236}">
                  <a16:creationId xmlns:a16="http://schemas.microsoft.com/office/drawing/2014/main" id="{CA513F5D-806B-452B-AA83-97CF43047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1020" y="3517393"/>
              <a:ext cx="1463040" cy="1463040"/>
            </a:xfrm>
            <a:prstGeom prst="rect">
              <a:avLst/>
            </a:prstGeom>
          </p:spPr>
        </p:pic>
        <p:pic>
          <p:nvPicPr>
            <p:cNvPr id="12" name="Picture 11" descr="Blue triangle" title="Blue triangle">
              <a:extLst>
                <a:ext uri="{FF2B5EF4-FFF2-40B4-BE49-F238E27FC236}">
                  <a16:creationId xmlns:a16="http://schemas.microsoft.com/office/drawing/2014/main" id="{7C4C20EE-BBA9-4EB0-9873-25F10B9443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99" y="3246120"/>
              <a:ext cx="1371600" cy="1371600"/>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Operationalizing machine learning diagram" title="Operationalizing machine learning diagram">
            <a:extLst>
              <a:ext uri="{FF2B5EF4-FFF2-40B4-BE49-F238E27FC236}">
                <a16:creationId xmlns:a16="http://schemas.microsoft.com/office/drawing/2014/main" id="{7AF72D50-61B9-4BB0-93B8-92A92C00C9A1}"/>
              </a:ext>
            </a:extLst>
          </p:cNvPr>
          <p:cNvGrpSpPr/>
          <p:nvPr/>
        </p:nvGrpSpPr>
        <p:grpSpPr>
          <a:xfrm>
            <a:off x="-1425910" y="1336638"/>
            <a:ext cx="12983859" cy="5418143"/>
            <a:chOff x="-1425910" y="1336638"/>
            <a:chExt cx="12983859" cy="5418143"/>
          </a:xfrm>
        </p:grpSpPr>
        <p:sp>
          <p:nvSpPr>
            <p:cNvPr id="8" name="TextBox 7">
              <a:extLst>
                <a:ext uri="{FF2B5EF4-FFF2-40B4-BE49-F238E27FC236}">
                  <a16:creationId xmlns:a16="http://schemas.microsoft.com/office/drawing/2014/main" id="{ABB4B658-85AA-4B18-A319-90AF48C17C23}"/>
                </a:ext>
              </a:extLst>
            </p:cNvPr>
            <p:cNvSpPr txBox="1"/>
            <p:nvPr/>
          </p:nvSpPr>
          <p:spPr>
            <a:xfrm>
              <a:off x="5631722" y="3405628"/>
              <a:ext cx="326961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8901335" y="1859238"/>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Flight delays</a:t>
              </a:r>
            </a:p>
            <a:p>
              <a:pPr>
                <a:lnSpc>
                  <a:spcPct val="90000"/>
                </a:lnSpc>
                <a:spcAft>
                  <a:spcPts val="600"/>
                </a:spcAft>
              </a:pPr>
              <a:r>
                <a:rPr lang="en-US" sz="2000" dirty="0">
                  <a:gradFill>
                    <a:gsLst>
                      <a:gs pos="2917">
                        <a:schemeClr val="tx1"/>
                      </a:gs>
                      <a:gs pos="30000">
                        <a:schemeClr val="tx1"/>
                      </a:gs>
                    </a:gsLst>
                    <a:lin ang="5400000" scaled="0"/>
                  </a:gradFill>
                </a:rPr>
                <a:t>web portal</a:t>
              </a:r>
              <a:endParaRPr lang="en-US" sz="2000" dirty="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942087"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a:p>
              <a:pPr>
                <a:lnSpc>
                  <a:spcPct val="90000"/>
                </a:lnSpc>
                <a:spcAft>
                  <a:spcPts val="600"/>
                </a:spcAft>
              </a:pPr>
              <a:r>
                <a:rPr lang="en-US" sz="2000" err="1">
                  <a:gradFill>
                    <a:gsLst>
                      <a:gs pos="2917">
                        <a:schemeClr val="tx1"/>
                      </a:gs>
                      <a:gs pos="30000">
                        <a:schemeClr val="tx1"/>
                      </a:gs>
                    </a:gsLst>
                    <a:lin ang="5400000" scaled="0"/>
                  </a:gradFill>
                </a:rPr>
                <a:t>MLp</a:t>
              </a:r>
              <a:r>
                <a:rPr lang="en-US" sz="2000">
                  <a:gradFill>
                    <a:gsLst>
                      <a:gs pos="2917">
                        <a:schemeClr val="tx1"/>
                      </a:gs>
                      <a:gs pos="30000">
                        <a:schemeClr val="tx1"/>
                      </a:gs>
                    </a:gsLst>
                    <a:lin ang="5400000" scaled="0"/>
                  </a:gradFill>
                </a:rPr>
                <a:t> predictive pipeline</a:t>
              </a:r>
            </a:p>
          </p:txBody>
        </p:sp>
        <p:sp>
          <p:nvSpPr>
            <p:cNvPr id="17" name="Arrow: Bent 16" descr="bi-directional arrow between Azure blob storage and Azure Data Factory." title="bi-directional arrow">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925512"/>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ML scoring</a:t>
              </a:r>
            </a:p>
            <a:p>
              <a:pPr>
                <a:lnSpc>
                  <a:spcPct val="90000"/>
                </a:lnSpc>
                <a:spcAft>
                  <a:spcPts val="600"/>
                </a:spcAft>
              </a:pPr>
              <a:r>
                <a:rPr lang="en-US" sz="2000">
                  <a:gradFill>
                    <a:gsLst>
                      <a:gs pos="2917">
                        <a:schemeClr val="tx1"/>
                      </a:gs>
                      <a:gs pos="30000">
                        <a:schemeClr val="tx1"/>
                      </a:gs>
                    </a:gsLst>
                    <a:lin ang="5400000" scaled="0"/>
                  </a:gradFill>
                </a:rPr>
                <a:t>web service</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457933" y="4604357"/>
              <a:ext cx="3100016"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3</a:t>
              </a:r>
              <a:r>
                <a:rPr lang="en-US" sz="2000" baseline="30000">
                  <a:gradFill>
                    <a:gsLst>
                      <a:gs pos="2917">
                        <a:schemeClr val="tx1"/>
                      </a:gs>
                      <a:gs pos="30000">
                        <a:schemeClr val="tx1"/>
                      </a:gs>
                    </a:gsLst>
                    <a:lin ang="5400000" scaled="0"/>
                  </a:gradFill>
                </a:rPr>
                <a:t>rd</a:t>
              </a:r>
              <a:r>
                <a:rPr lang="en-US" sz="2000">
                  <a:gradFill>
                    <a:gsLst>
                      <a:gs pos="2917">
                        <a:schemeClr val="tx1"/>
                      </a:gs>
                      <a:gs pos="30000">
                        <a:schemeClr val="tx1"/>
                      </a:gs>
                    </a:gsLst>
                    <a:lin ang="5400000" scaled="0"/>
                  </a:gradFill>
                </a:rPr>
                <a:t> party REST API</a:t>
              </a:r>
            </a:p>
            <a:p>
              <a:pPr>
                <a:lnSpc>
                  <a:spcPct val="90000"/>
                </a:lnSpc>
                <a:spcAft>
                  <a:spcPts val="600"/>
                </a:spcAft>
              </a:pPr>
              <a:r>
                <a:rPr lang="en-US" sz="2000">
                  <a:gradFill>
                    <a:gsLst>
                      <a:gs pos="2917">
                        <a:schemeClr val="tx1"/>
                      </a:gs>
                      <a:gs pos="30000">
                        <a:schemeClr val="tx1"/>
                      </a:gs>
                    </a:gsLst>
                    <a:lin ang="5400000" scaled="0"/>
                  </a:gradFill>
                </a:rPr>
                <a:t>for weather forecast</a:t>
              </a:r>
            </a:p>
          </p:txBody>
        </p:sp>
        <p:pic>
          <p:nvPicPr>
            <p:cNvPr id="28" name="Graphic 27" descr="Azure Machine learning" title="Azure Machine learning">
              <a:extLst>
                <a:ext uri="{FF2B5EF4-FFF2-40B4-BE49-F238E27FC236}">
                  <a16:creationId xmlns:a16="http://schemas.microsoft.com/office/drawing/2014/main" id="{21C451B7-0428-4FF1-88E1-4E9D1A0E0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9165" y="2796291"/>
              <a:ext cx="1463040" cy="1463040"/>
            </a:xfrm>
            <a:prstGeom prst="rect">
              <a:avLst/>
            </a:prstGeom>
          </p:spPr>
        </p:pic>
        <p:pic>
          <p:nvPicPr>
            <p:cNvPr id="29" name="Picture 28" descr="Blue triangle" title="Blue triangle">
              <a:extLst>
                <a:ext uri="{FF2B5EF4-FFF2-40B4-BE49-F238E27FC236}">
                  <a16:creationId xmlns:a16="http://schemas.microsoft.com/office/drawing/2014/main" id="{1E7BFDEB-9DF5-4A24-BB40-058AF4335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2144" y="2525018"/>
              <a:ext cx="1371600" cy="1371600"/>
            </a:xfrm>
            <a:prstGeom prst="rect">
              <a:avLst/>
            </a:prstGeom>
          </p:spPr>
        </p:pic>
        <p:pic>
          <p:nvPicPr>
            <p:cNvPr id="19" name="Graphic 18" descr="Azure blob storage" title="Azure blob storage">
              <a:extLst>
                <a:ext uri="{FF2B5EF4-FFF2-40B4-BE49-F238E27FC236}">
                  <a16:creationId xmlns:a16="http://schemas.microsoft.com/office/drawing/2014/main" id="{21F328B4-C13C-4591-8EE0-C69BDDA680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910" y="1336638"/>
              <a:ext cx="5535991" cy="4297680"/>
            </a:xfrm>
            <a:prstGeom prst="rect">
              <a:avLst/>
            </a:prstGeom>
          </p:spPr>
        </p:pic>
        <p:sp>
          <p:nvSpPr>
            <p:cNvPr id="5" name="Arrow: Right 4">
              <a:extLst>
                <a:ext uri="{FF2B5EF4-FFF2-40B4-BE49-F238E27FC236}">
                  <a16:creationId xmlns:a16="http://schemas.microsoft.com/office/drawing/2014/main" id="{F71EBD4B-9787-4C10-B370-7EB4DDDFAD37}"/>
                </a:ext>
              </a:extLst>
            </p:cNvPr>
            <p:cNvSpPr/>
            <p:nvPr/>
          </p:nvSpPr>
          <p:spPr bwMode="auto">
            <a:xfrm flipH="1">
              <a:off x="5713214" y="3159844"/>
              <a:ext cx="2881576"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8704070" flipH="1">
              <a:off x="7563950" y="4592251"/>
              <a:ext cx="1692281"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descr="Azure data factory" title="Azure data factory">
              <a:extLst>
                <a:ext uri="{FF2B5EF4-FFF2-40B4-BE49-F238E27FC236}">
                  <a16:creationId xmlns:a16="http://schemas.microsoft.com/office/drawing/2014/main" id="{E1648F7B-A43F-406D-87C5-AEEE6ECB38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932" y="4439978"/>
              <a:ext cx="1463040" cy="1463040"/>
            </a:xfrm>
            <a:prstGeom prst="rect">
              <a:avLst/>
            </a:prstGeom>
          </p:spPr>
        </p:pic>
        <p:pic>
          <p:nvPicPr>
            <p:cNvPr id="6" name="Graphic 5" descr="globe icon" title="globe icon">
              <a:extLst>
                <a:ext uri="{FF2B5EF4-FFF2-40B4-BE49-F238E27FC236}">
                  <a16:creationId xmlns:a16="http://schemas.microsoft.com/office/drawing/2014/main" id="{2AC5340E-F60E-4A74-9684-14198F90A7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82827" y="2667235"/>
              <a:ext cx="1463040" cy="1463040"/>
            </a:xfrm>
            <a:prstGeom prst="rect">
              <a:avLst/>
            </a:prstGeom>
          </p:spPr>
        </p:pic>
        <p:pic>
          <p:nvPicPr>
            <p:cNvPr id="14" name="Picture 13" descr="weather underground" title="weather underground">
              <a:extLst>
                <a:ext uri="{FF2B5EF4-FFF2-40B4-BE49-F238E27FC236}">
                  <a16:creationId xmlns:a16="http://schemas.microsoft.com/office/drawing/2014/main" id="{5910C2B4-F1C9-4A9A-887F-942B511EA2CD}"/>
                </a:ext>
              </a:extLst>
            </p:cNvPr>
            <p:cNvPicPr>
              <a:picLocks noChangeAspect="1"/>
            </p:cNvPicPr>
            <p:nvPr/>
          </p:nvPicPr>
          <p:blipFill>
            <a:blip r:embed="rId12"/>
            <a:stretch>
              <a:fillRect/>
            </a:stretch>
          </p:blipFill>
          <p:spPr>
            <a:xfrm>
              <a:off x="5631722" y="5003192"/>
              <a:ext cx="2499696" cy="1650363"/>
            </a:xfrm>
            <a:prstGeom prst="rect">
              <a:avLst/>
            </a:prstGeom>
          </p:spPr>
        </p:pic>
      </p:gr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Machine Learning require a PhD in statistics?</a:t>
            </a:r>
          </a:p>
          <a:p>
            <a:endParaRPr lang="en-US" sz="3600" dirty="0">
              <a:solidFill>
                <a:schemeClr val="tx1"/>
              </a:solidFill>
            </a:endParaRPr>
          </a:p>
          <a:p>
            <a:r>
              <a:rPr lang="en-US" sz="3600" dirty="0">
                <a:solidFill>
                  <a:schemeClr val="tx1"/>
                </a:solidFill>
              </a:rPr>
              <a:t>How long does it take to create and operationalize a machine learning model?</a:t>
            </a:r>
          </a:p>
          <a:p>
            <a:endParaRPr lang="en-US" sz="3600" dirty="0">
              <a:solidFill>
                <a:schemeClr val="tx1"/>
              </a:solidFill>
            </a:endParaRPr>
          </a:p>
          <a:p>
            <a:r>
              <a:rPr lang="en-US" sz="3600" dirty="0"/>
              <a:t>Can operationalized ML models be flexible in the inputs they support?</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endParaRPr lang="en-US" sz="3600" dirty="0"/>
          </a:p>
          <a:p>
            <a:r>
              <a:rPr lang="en-US" sz="3600" dirty="0"/>
              <a:t>Can access to our SQL Data Warehouse (DW) be limited using Azure Active Directory?</a:t>
            </a:r>
          </a:p>
          <a:p>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a:solidFill>
                  <a:schemeClr val="tx1"/>
                </a:solidFill>
              </a:rPr>
              <a:t>“</a:t>
            </a:r>
            <a:r>
              <a:rPr lang="en-US" sz="3600" i="1">
                <a:solidFill>
                  <a:schemeClr val="tx1"/>
                </a:solidFill>
              </a:rPr>
              <a:t>We are flying into the future with Azure, helping our customers more aggressively schedule their travel, and optimize their non-travel time</a:t>
            </a:r>
            <a:r>
              <a:rPr lang="en-US" sz="3600">
                <a:solidFill>
                  <a:schemeClr val="tx1"/>
                </a:solidFill>
              </a:rPr>
              <a:t>.”</a:t>
            </a:r>
          </a:p>
          <a:p>
            <a:pPr marL="0" indent="0">
              <a:buNone/>
            </a:pPr>
            <a:endParaRPr lang="en-US" sz="3600">
              <a:solidFill>
                <a:schemeClr val="tx1"/>
              </a:solidFill>
            </a:endParaRPr>
          </a:p>
          <a:p>
            <a:pPr marL="0" indent="0" algn="r">
              <a:buNone/>
            </a:pPr>
            <a:r>
              <a:rPr lang="en-US" sz="3600">
                <a:solidFill>
                  <a:schemeClr val="tx1"/>
                </a:solidFill>
              </a:rPr>
              <a:t>- Jack </a:t>
            </a:r>
            <a:r>
              <a:rPr lang="en-US" sz="3600" err="1">
                <a:solidFill>
                  <a:schemeClr val="tx1"/>
                </a:solidFill>
              </a:rPr>
              <a:t>Tradewinds</a:t>
            </a:r>
            <a:r>
              <a:rPr lang="en-US" sz="3600">
                <a:solidFill>
                  <a:schemeClr val="tx1"/>
                </a:solidFill>
              </a:rPr>
              <a:t>, CIO of </a:t>
            </a:r>
            <a:r>
              <a:rPr lang="en-US" sz="3600" err="1">
                <a:solidFill>
                  <a:schemeClr val="tx1"/>
                </a:solidFill>
              </a:rPr>
              <a:t>AdventureWorks</a:t>
            </a:r>
            <a:r>
              <a:rPr lang="en-US" sz="3600">
                <a:solidFill>
                  <a:schemeClr val="tx1"/>
                </a:solidFill>
              </a:rPr>
              <a:t> Travel</a:t>
            </a:r>
          </a:p>
          <a:p>
            <a:pPr marL="0" indent="0">
              <a:spcAft>
                <a:spcPts val="882"/>
              </a:spcAft>
              <a:buNone/>
            </a:pPr>
            <a:endParaRPr lang="en-US" sz="180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a:t>
            </a:r>
            <a:r>
              <a:rPr lang="en-US" sz="3600" dirty="0" err="1"/>
              <a:t>nterested</a:t>
            </a:r>
            <a:r>
              <a:rPr lang="en-US" sz="3600" dirty="0"/>
              <a:t>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endParaRPr lang="en-US" sz="3600" dirty="0"/>
          </a:p>
          <a:p>
            <a:r>
              <a:rPr lang="en-US" sz="3600" dirty="0"/>
              <a:t>Plan to use 30 years of flight delay and weather data</a:t>
            </a:r>
          </a:p>
          <a:p>
            <a:endParaRPr lang="en-US" sz="3600" dirty="0"/>
          </a:p>
          <a:p>
            <a:r>
              <a:rPr lang="en-US" sz="3600" dirty="0"/>
              <a:t>Want to pilot the solution internally</a:t>
            </a:r>
          </a:p>
          <a:p>
            <a:endParaRPr lang="en-US" sz="3600" dirty="0"/>
          </a:p>
          <a:p>
            <a:endParaRPr lang="en-US" sz="3600" dirty="0"/>
          </a:p>
        </p:txBody>
      </p:sp>
      <p:grpSp>
        <p:nvGrpSpPr>
          <p:cNvPr id="4" name="Group 3" descr="An airplane, weather, beaker, and map icon represent the process for combining information to come up with a plan." title="Icons">
            <a:extLst>
              <a:ext uri="{FF2B5EF4-FFF2-40B4-BE49-F238E27FC236}">
                <a16:creationId xmlns:a16="http://schemas.microsoft.com/office/drawing/2014/main" id="{93CE482A-CFD3-4B7D-9267-F7CA889A5643}"/>
              </a:ext>
            </a:extLst>
          </p:cNvPr>
          <p:cNvGrpSpPr/>
          <p:nvPr/>
        </p:nvGrpSpPr>
        <p:grpSpPr>
          <a:xfrm>
            <a:off x="8038880" y="1063599"/>
            <a:ext cx="3108960" cy="5318728"/>
            <a:chOff x="8038880" y="1063599"/>
            <a:chExt cx="3108960" cy="5318728"/>
          </a:xfrm>
        </p:grpSpPr>
        <p:pic>
          <p:nvPicPr>
            <p:cNvPr id="6" name="Graphic 5" descr="Map with pin" title="Map with pin">
              <a:extLst>
                <a:ext uri="{FF2B5EF4-FFF2-40B4-BE49-F238E27FC236}">
                  <a16:creationId xmlns:a16="http://schemas.microsoft.com/office/drawing/2014/main" id="{18E3EDFC-A719-4F88-BDD9-D628865A0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120" y="4827847"/>
              <a:ext cx="1554480" cy="1554480"/>
            </a:xfrm>
            <a:prstGeom prst="rect">
              <a:avLst/>
            </a:prstGeom>
          </p:spPr>
        </p:pic>
        <p:pic>
          <p:nvPicPr>
            <p:cNvPr id="8" name="Graphic 7" descr="Weather icon" title="Weather icon">
              <a:extLst>
                <a:ext uri="{FF2B5EF4-FFF2-40B4-BE49-F238E27FC236}">
                  <a16:creationId xmlns:a16="http://schemas.microsoft.com/office/drawing/2014/main" id="{17DF5768-8C4C-4F9A-9392-3C19AA5FE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3360" y="1063599"/>
              <a:ext cx="1554480" cy="1554480"/>
            </a:xfrm>
            <a:prstGeom prst="rect">
              <a:avLst/>
            </a:prstGeom>
          </p:spPr>
        </p:pic>
        <p:pic>
          <p:nvPicPr>
            <p:cNvPr id="5" name="Graphic 4" descr="Airplane" title="Airplane">
              <a:extLst>
                <a:ext uri="{FF2B5EF4-FFF2-40B4-BE49-F238E27FC236}">
                  <a16:creationId xmlns:a16="http://schemas.microsoft.com/office/drawing/2014/main" id="{EC53D26C-B097-4AA1-B325-EADCF3551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8880" y="1063599"/>
              <a:ext cx="1554480" cy="1554480"/>
            </a:xfrm>
            <a:prstGeom prst="rect">
              <a:avLst/>
            </a:prstGeom>
          </p:spPr>
        </p:pic>
        <p:cxnSp>
          <p:nvCxnSpPr>
            <p:cNvPr id="9" name="Straight Arrow Connector 8">
              <a:extLst>
                <a:ext uri="{FF2B5EF4-FFF2-40B4-BE49-F238E27FC236}">
                  <a16:creationId xmlns:a16="http://schemas.microsoft.com/office/drawing/2014/main" id="{BDFAF7A5-178F-42B0-AB99-085D1D10987C}"/>
                </a:ext>
              </a:extLst>
            </p:cNvPr>
            <p:cNvCxnSpPr>
              <a:cxnSpLocks/>
              <a:stCxn id="5" idx="2"/>
              <a:endCxn id="7" idx="0"/>
            </p:cNvCxnSpPr>
            <p:nvPr/>
          </p:nvCxnSpPr>
          <p:spPr>
            <a:xfrm>
              <a:off x="881612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D572E-3DEA-4347-A5C7-9433DEE7A404}"/>
                </a:ext>
              </a:extLst>
            </p:cNvPr>
            <p:cNvCxnSpPr>
              <a:cxnSpLocks/>
              <a:stCxn id="8" idx="2"/>
              <a:endCxn id="7" idx="0"/>
            </p:cNvCxnSpPr>
            <p:nvPr/>
          </p:nvCxnSpPr>
          <p:spPr>
            <a:xfrm flipH="1">
              <a:off x="959336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21C44-6CA2-4E00-80D0-4C6C251512E1}"/>
                </a:ext>
              </a:extLst>
            </p:cNvPr>
            <p:cNvCxnSpPr>
              <a:cxnSpLocks/>
            </p:cNvCxnSpPr>
            <p:nvPr/>
          </p:nvCxnSpPr>
          <p:spPr>
            <a:xfrm>
              <a:off x="9593360" y="4377751"/>
              <a:ext cx="0" cy="7569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descr="Combining data icon" title="Combining data icon">
              <a:extLst>
                <a:ext uri="{FF2B5EF4-FFF2-40B4-BE49-F238E27FC236}">
                  <a16:creationId xmlns:a16="http://schemas.microsoft.com/office/drawing/2014/main" id="{1BE30CF9-0F86-4CD7-B699-60FDE03EF1C2}"/>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44720" y="3294772"/>
              <a:ext cx="1097280" cy="1097280"/>
            </a:xfrm>
            <a:prstGeom prst="rect">
              <a:avLst/>
            </a:prstGeom>
            <a:ln>
              <a:noFill/>
            </a:ln>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fontScale="92500" lnSpcReduction="20000"/>
          </a:bodyPr>
          <a:lstStyle/>
          <a:p>
            <a:r>
              <a:rPr lang="en-US" sz="3600" dirty="0"/>
              <a:t>Modernize their analytics platform</a:t>
            </a:r>
          </a:p>
          <a:p>
            <a:endParaRPr lang="en-US" sz="3600" dirty="0"/>
          </a:p>
          <a:p>
            <a:r>
              <a:rPr lang="en-US" sz="3600" dirty="0"/>
              <a:t>Ability to query data using SQL</a:t>
            </a:r>
          </a:p>
          <a:p>
            <a:endParaRPr lang="en-US" sz="3600" dirty="0"/>
          </a:p>
          <a:p>
            <a:r>
              <a:rPr lang="en-US" sz="3600" dirty="0"/>
              <a:t>Load and store all data in Azure</a:t>
            </a:r>
          </a:p>
          <a:p>
            <a:endParaRPr lang="en-US" sz="3600" dirty="0"/>
          </a:p>
          <a:p>
            <a:r>
              <a:rPr lang="en-US" sz="3600" dirty="0"/>
              <a:t>Use current weather forecast for flight delay predictions</a:t>
            </a:r>
          </a:p>
          <a:p>
            <a:endParaRPr lang="en-US" sz="3600" dirty="0"/>
          </a:p>
          <a:p>
            <a:r>
              <a:rPr lang="en-US" sz="3600" dirty="0"/>
              <a:t>Proof of concept (</a:t>
            </a:r>
            <a:r>
              <a:rPr lang="en-US" sz="3600" dirty="0" err="1"/>
              <a:t>PoC</a:t>
            </a:r>
            <a:r>
              <a:rPr lang="en-US" sz="3600" dirty="0"/>
              <a:t>) machine learning model</a:t>
            </a:r>
          </a:p>
          <a:p>
            <a:endParaRPr lang="en-US" sz="3600" dirty="0"/>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 title="Conversation icon">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pic>
        <p:nvPicPr>
          <p:cNvPr id="8" name="Graphic 7" descr="Question icon" title="Questi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title="beaker ic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Hadoop Distributed </a:t>
            </a:r>
            <a:r>
              <a:rPr lang="en-US" sz="3600"/>
              <a:t>File Systems </a:t>
            </a:r>
            <a:r>
              <a:rPr lang="en-US" sz="3600" dirty="0"/>
              <a:t>(HDFS)?</a:t>
            </a:r>
          </a:p>
          <a:p>
            <a:endParaRPr lang="en-US" sz="3600" dirty="0"/>
          </a:p>
          <a:p>
            <a:r>
              <a:rPr lang="en-US" sz="3600" dirty="0"/>
              <a:t>How can we identify, monitor, and protect PII data? </a:t>
            </a:r>
          </a:p>
        </p:txBody>
      </p:sp>
      <p:pic>
        <p:nvPicPr>
          <p:cNvPr id="6" name="Graphic 5" descr="Question icon" title="Questi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 title="github with SQL icon">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endParaRPr lang="en-US" sz="3600" dirty="0"/>
          </a:p>
          <a:p>
            <a:r>
              <a:rPr lang="en-US" sz="3600" dirty="0"/>
              <a:t>Can access to our SQL DW be limited using Azure Active Directory?</a:t>
            </a:r>
          </a:p>
          <a:p>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 title="Question icon">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 title="Power BI logo">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5111</Words>
  <Application>Microsoft Office PowerPoint</Application>
  <PresentationFormat>Widescreen</PresentationFormat>
  <Paragraphs>390</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2018-05-04T18:16:59Z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